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7" r:id="rId5"/>
    <p:sldId id="268" r:id="rId6"/>
    <p:sldId id="261" r:id="rId7"/>
    <p:sldId id="269" r:id="rId8"/>
    <p:sldId id="262" r:id="rId9"/>
    <p:sldId id="270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apértelmezett szakasz" id="{B205233D-DA06-434A-B552-37DB7E0D8F82}">
          <p14:sldIdLst>
            <p14:sldId id="256"/>
            <p14:sldId id="257"/>
            <p14:sldId id="258"/>
            <p14:sldId id="267"/>
            <p14:sldId id="268"/>
          </p14:sldIdLst>
        </p14:section>
        <p14:section name="Névtelen szakasz" id="{4EB7CBAF-C173-4D42-BEF9-AE2A8C2ACD8D}">
          <p14:sldIdLst>
            <p14:sldId id="261"/>
            <p14:sldId id="269"/>
            <p14:sldId id="262"/>
            <p14:sldId id="270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20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9ADF6-8292-47A0-B844-3F517C927D64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B6F74-DA48-4B8E-8EDE-C6A7292720A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4332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7266D-3FAA-4CD0-B28B-ADCADF1B086A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1A342-D4A0-4758-8929-18D7B615F8B1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173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1A342-D4A0-4758-8929-18D7B615F8B1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733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785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683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09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294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298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707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794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572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00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461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0633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CA1F5-AE1C-4417-8E43-D2374DF40F71}" type="datetimeFigureOut">
              <a:rPr lang="hu-HU" smtClean="0"/>
              <a:pPr/>
              <a:t>2016.02.14.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B2B2F-C606-44A2-B1D4-4BBE7E5284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48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nagy gazdasági világválság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7088832" cy="4514056"/>
          </a:xfrm>
        </p:spPr>
        <p:txBody>
          <a:bodyPr/>
          <a:lstStyle/>
          <a:p>
            <a:endParaRPr lang="hu-HU" dirty="0" smtClean="0">
              <a:effectLst/>
            </a:endParaRPr>
          </a:p>
          <a:p>
            <a:endParaRPr lang="hu-HU" dirty="0" smtClean="0">
              <a:effectLst/>
            </a:endParaRPr>
          </a:p>
          <a:p>
            <a:endParaRPr lang="hu-HU" dirty="0" smtClean="0">
              <a:effectLst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1883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hagyományos liberális gazdaságpolitika kudarca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Hoover elnök takarékossági programja nem működik</a:t>
            </a:r>
          </a:p>
          <a:p>
            <a:r>
              <a:rPr lang="hu-HU" dirty="0" smtClean="0"/>
              <a:t>Állami beavatkozás szükséges		</a:t>
            </a:r>
            <a:br>
              <a:rPr lang="hu-HU" dirty="0" smtClean="0"/>
            </a:br>
            <a:r>
              <a:rPr lang="hu-HU" dirty="0" smtClean="0"/>
              <a:t>állam-monopolkapitalizmus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6012160" y="2924944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906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Keynes modellje (angol közgazdász)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Új gazdaságpolitikai elmélet</a:t>
            </a:r>
          </a:p>
          <a:p>
            <a:r>
              <a:rPr lang="hu-HU" dirty="0" smtClean="0"/>
              <a:t>Szabadpiaci elvek feladása</a:t>
            </a:r>
          </a:p>
          <a:p>
            <a:r>
              <a:rPr lang="hu-HU" dirty="0" smtClean="0"/>
              <a:t>Az állam beavatkozása ~ a kereslet fenntartása</a:t>
            </a:r>
          </a:p>
          <a:p>
            <a:r>
              <a:rPr lang="hu-HU" dirty="0" smtClean="0"/>
              <a:t>Olyan befektetések, melyek nem növelik  kínálatot 	munkahelyeket teremt fizetőképes kereslet nő 		beindul a termelés</a:t>
            </a:r>
          </a:p>
          <a:p>
            <a:r>
              <a:rPr lang="hu-HU" dirty="0" smtClean="0"/>
              <a:t>Fő műve 1936-ban jelent meg 		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2483768" y="408442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>
            <a:off x="7164288" y="4084420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/>
          <p:nvPr/>
        </p:nvCxnSpPr>
        <p:spPr>
          <a:xfrm>
            <a:off x="4788024" y="458112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0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New </a:t>
            </a:r>
            <a:r>
              <a:rPr lang="hu-HU" dirty="0" err="1" smtClean="0"/>
              <a:t>Deal</a:t>
            </a:r>
            <a:r>
              <a:rPr lang="hu-HU" dirty="0" smtClean="0"/>
              <a:t>, az új irányvonal (válságkezelő program)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997152"/>
          </a:xfrm>
        </p:spPr>
        <p:txBody>
          <a:bodyPr>
            <a:normAutofit fontScale="70000" lnSpcReduction="20000"/>
          </a:bodyPr>
          <a:lstStyle/>
          <a:p>
            <a:r>
              <a:rPr lang="hu-HU" dirty="0" smtClean="0"/>
              <a:t>Franklin D. Roosevelt, demokrata párti elnök programja (1932-ben nyer, gazdasági szakemberei dolgozzák ki az új irányt)</a:t>
            </a:r>
          </a:p>
          <a:p>
            <a:r>
              <a:rPr lang="hu-HU" dirty="0" smtClean="0"/>
              <a:t>Az első 100 nap</a:t>
            </a:r>
          </a:p>
          <a:p>
            <a:r>
              <a:rPr lang="hu-HU" dirty="0" smtClean="0"/>
              <a:t>-4 napos bankzárlat (lehetetlenné teszi a bankbetétek tömeges kivételét)</a:t>
            </a:r>
          </a:p>
          <a:p>
            <a:r>
              <a:rPr lang="hu-HU" dirty="0" smtClean="0"/>
              <a:t>Az arany kivitelét megtiltja</a:t>
            </a:r>
          </a:p>
          <a:p>
            <a:r>
              <a:rPr lang="hu-HU" dirty="0" smtClean="0"/>
              <a:t>Visszafogja a kínálatot (a farmerek pénzügyi támogatást kapnak, hogy csökkentsék a megművelt földterületet)</a:t>
            </a:r>
          </a:p>
          <a:p>
            <a:r>
              <a:rPr lang="hu-HU" dirty="0" smtClean="0"/>
              <a:t>A dollár aranyalaphoz kötöttsége megszűnik („megfúrja a dollárt”; állami inflációgerjesztés, hogy olcsósítsa a beruházásokat)		</a:t>
            </a:r>
          </a:p>
          <a:p>
            <a:r>
              <a:rPr lang="hu-HU" dirty="0" smtClean="0"/>
              <a:t>Új állami beruházások a iparban és </a:t>
            </a:r>
            <a:r>
              <a:rPr lang="hu-HU" u="sng" dirty="0" smtClean="0"/>
              <a:t>a szolgáltatásokban, melyek nem közvetlenül a piacra termelnek </a:t>
            </a:r>
            <a:r>
              <a:rPr lang="hu-HU" dirty="0" smtClean="0"/>
              <a:t>(vízierőművek, folyószabályozás, utak, lakótelepek, kórházak, iskolák építése)</a:t>
            </a:r>
          </a:p>
          <a:p>
            <a:r>
              <a:rPr lang="hu-HU" dirty="0" smtClean="0"/>
              <a:t>Polgári Tartalék Hadtest- a munkanélküli fiatalok produktív közmunkát végeznek</a:t>
            </a:r>
          </a:p>
          <a:p>
            <a:pPr marL="0" indent="0">
              <a:buNone/>
            </a:pPr>
            <a:r>
              <a:rPr lang="hu-HU" dirty="0" smtClean="0"/>
              <a:t>A munkavállaló legyen fizetőképes kereső! (cél a gazdaság újraindítása)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45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Tisztességes verseny kódexe: a monopóliumok korlátozása</a:t>
            </a:r>
          </a:p>
          <a:p>
            <a:r>
              <a:rPr lang="hu-HU" dirty="0" smtClean="0"/>
              <a:t>Munkabérek és árak alsó-felső határa (stabil dollár)</a:t>
            </a:r>
          </a:p>
          <a:p>
            <a:r>
              <a:rPr lang="hu-HU" dirty="0" smtClean="0"/>
              <a:t>A kisember védelme:</a:t>
            </a:r>
          </a:p>
          <a:p>
            <a:r>
              <a:rPr lang="hu-HU" dirty="0" smtClean="0"/>
              <a:t>Az elosztórendszer átalakítása: a társadalombiztosítás alapjai (minimálbér, munkanélküli segély, öregségi nyugdíj)</a:t>
            </a:r>
          </a:p>
          <a:p>
            <a:r>
              <a:rPr lang="hu-HU" dirty="0" smtClean="0"/>
              <a:t>Közvélemény megnyerése (kandalló előtti beszélgetések): a rádióban elmagyarázta a programját</a:t>
            </a:r>
          </a:p>
          <a:p>
            <a:r>
              <a:rPr lang="hu-HU" dirty="0" smtClean="0"/>
              <a:t>Az FBI=Szövetségi Nyomozóiroda megerősödése (a mindenható állam: megfigyelések kiterjesztése, korlátozza a szabadságot)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366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Bevezetés: A ’20-as évek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Az 1. </a:t>
            </a:r>
            <a:r>
              <a:rPr lang="hu-HU" dirty="0" err="1" smtClean="0"/>
              <a:t>vh</a:t>
            </a:r>
            <a:r>
              <a:rPr lang="hu-HU" dirty="0" smtClean="0"/>
              <a:t>. után a világ gazdasági prosperitása az USA-tól függ (</a:t>
            </a:r>
            <a:r>
              <a:rPr lang="hu-HU" dirty="0" err="1" smtClean="0"/>
              <a:t>Dawes-terv</a:t>
            </a:r>
            <a:r>
              <a:rPr lang="hu-HU" dirty="0" smtClean="0"/>
              <a:t>, 1924)</a:t>
            </a:r>
          </a:p>
          <a:p>
            <a:r>
              <a:rPr lang="hu-HU" dirty="0" smtClean="0"/>
              <a:t>A világ pénzügyi központja New York</a:t>
            </a:r>
          </a:p>
          <a:p>
            <a:r>
              <a:rPr lang="hu-HU" dirty="0" smtClean="0"/>
              <a:t>Big </a:t>
            </a:r>
            <a:r>
              <a:rPr lang="hu-HU" dirty="0"/>
              <a:t>B</a:t>
            </a:r>
            <a:r>
              <a:rPr lang="hu-HU" dirty="0" smtClean="0"/>
              <a:t>usiness korszaka</a:t>
            </a:r>
            <a:br>
              <a:rPr lang="hu-HU" dirty="0" smtClean="0"/>
            </a:br>
            <a:r>
              <a:rPr lang="hu-HU" dirty="0" err="1" smtClean="0"/>
              <a:t>-motorizáció</a:t>
            </a:r>
            <a:r>
              <a:rPr lang="hu-HU" dirty="0" smtClean="0"/>
              <a:t>, futószalag, film</a:t>
            </a:r>
          </a:p>
          <a:p>
            <a:r>
              <a:rPr lang="hu-HU" dirty="0" smtClean="0"/>
              <a:t>Jazzkorszak</a:t>
            </a:r>
          </a:p>
          <a:p>
            <a:r>
              <a:rPr lang="hu-HU" dirty="0" smtClean="0"/>
              <a:t>Emancipáció: női választójog és munkavállalás</a:t>
            </a:r>
          </a:p>
          <a:p>
            <a:r>
              <a:rPr lang="hu-HU" dirty="0" err="1" smtClean="0"/>
              <a:t>Izolacionizmus</a:t>
            </a:r>
            <a:endParaRPr lang="hu-HU" dirty="0" smtClean="0"/>
          </a:p>
          <a:p>
            <a:r>
              <a:rPr lang="hu-HU" dirty="0" smtClean="0"/>
              <a:t>„Nagy vörös pánik”: félelem a bolsevizmustól </a:t>
            </a:r>
          </a:p>
          <a:p>
            <a:r>
              <a:rPr lang="hu-HU" dirty="0" smtClean="0"/>
              <a:t>Szesztilalom		szervezett bűnözés és korrupció</a:t>
            </a:r>
          </a:p>
          <a:p>
            <a:r>
              <a:rPr lang="hu-HU" dirty="0" smtClean="0"/>
              <a:t>Ku-Klux</a:t>
            </a:r>
            <a:r>
              <a:rPr lang="hu-HU" dirty="0"/>
              <a:t>-</a:t>
            </a:r>
            <a:r>
              <a:rPr lang="hu-HU" dirty="0" smtClean="0"/>
              <a:t>Klan újjászerveződése</a:t>
            </a:r>
          </a:p>
          <a:p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 flipV="1">
            <a:off x="3068661" y="4941168"/>
            <a:ext cx="93610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310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gazdasági világválság kezdete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/>
          </a:bodyPr>
          <a:lstStyle/>
          <a:p>
            <a:r>
              <a:rPr lang="hu-HU" b="1" dirty="0" smtClean="0"/>
              <a:t>Túltermelési válság</a:t>
            </a:r>
            <a:r>
              <a:rPr lang="hu-HU" dirty="0" smtClean="0"/>
              <a:t>-a kínálat felülmúlta a keresletet</a:t>
            </a:r>
          </a:p>
          <a:p>
            <a:r>
              <a:rPr lang="hu-HU" b="1" dirty="0" smtClean="0"/>
              <a:t>Értékesítési problémák</a:t>
            </a:r>
            <a:r>
              <a:rPr lang="hu-HU" dirty="0" smtClean="0"/>
              <a:t>-csökkent az építkezések, gépkocsieladások száma</a:t>
            </a:r>
          </a:p>
          <a:p>
            <a:r>
              <a:rPr lang="hu-HU" dirty="0" smtClean="0"/>
              <a:t>Részvényspekuláció: árfolyamuk meghaladta a cég jövedelmét</a:t>
            </a:r>
          </a:p>
          <a:p>
            <a:r>
              <a:rPr lang="hu-HU" dirty="0" smtClean="0"/>
              <a:t>Hisztérikus eladási láz		</a:t>
            </a:r>
            <a:r>
              <a:rPr lang="hu-HU" i="1" dirty="0" smtClean="0"/>
              <a:t>tőzsdekrach</a:t>
            </a:r>
            <a:r>
              <a:rPr lang="hu-HU" dirty="0" smtClean="0"/>
              <a:t>: </a:t>
            </a:r>
            <a:br>
              <a:rPr lang="hu-HU" dirty="0" smtClean="0"/>
            </a:br>
            <a:r>
              <a:rPr lang="hu-HU" dirty="0" smtClean="0"/>
              <a:t>a </a:t>
            </a:r>
            <a:r>
              <a:rPr lang="hu-HU" dirty="0"/>
              <a:t>N</a:t>
            </a:r>
            <a:r>
              <a:rPr lang="hu-HU" dirty="0" smtClean="0"/>
              <a:t>ew York-i Wall Streeten a részvénypapírok értéke összeomlott (</a:t>
            </a:r>
            <a:r>
              <a:rPr lang="hu-HU" b="1" dirty="0" smtClean="0"/>
              <a:t>1929. okt. 24.: fekete csütörtök)</a:t>
            </a:r>
          </a:p>
          <a:p>
            <a:pPr lvl="1"/>
            <a:r>
              <a:rPr lang="hu-HU" b="1" dirty="0" smtClean="0"/>
              <a:t>Sok öngyilkosság</a:t>
            </a:r>
            <a:endParaRPr lang="hu-HU" b="1" dirty="0"/>
          </a:p>
        </p:txBody>
      </p:sp>
      <p:sp>
        <p:nvSpPr>
          <p:cNvPr id="4" name="Jobbra nyíl 3"/>
          <p:cNvSpPr/>
          <p:nvPr/>
        </p:nvSpPr>
        <p:spPr>
          <a:xfrm>
            <a:off x="4211960" y="4293096"/>
            <a:ext cx="108012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800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tőzsdekrach következményei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hitelfolyósítás megszűnt	 csökkent a termelés		munkanélküliség 	tovább csökkent a kereslet 		tovább csökkent a termelés</a:t>
            </a:r>
          </a:p>
          <a:p>
            <a:r>
              <a:rPr lang="hu-HU" dirty="0" smtClean="0"/>
              <a:t>A válság betetőzése: az emberek kivették a bankból a pénzüket 		a bankok fizetésképtelenné váltak</a:t>
            </a:r>
            <a:br>
              <a:rPr lang="hu-HU" dirty="0" smtClean="0"/>
            </a:br>
            <a:r>
              <a:rPr lang="hu-HU" dirty="0" smtClean="0"/>
              <a:t>=az egész pénzügyi élet megbénult.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4423003" y="4293096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5364088" y="1772816"/>
            <a:ext cx="576064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Jobbra nyíl 5"/>
          <p:cNvSpPr/>
          <p:nvPr/>
        </p:nvSpPr>
        <p:spPr>
          <a:xfrm>
            <a:off x="2483768" y="2348880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6156176" y="2348880"/>
            <a:ext cx="57606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4067944" y="2780928"/>
            <a:ext cx="71011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217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5832648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90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3" name="Tartalom helye 2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Komplex válság</a:t>
            </a:r>
            <a:r>
              <a:rPr lang="hu-HU" dirty="0"/>
              <a:t>:</a:t>
            </a:r>
            <a:r>
              <a:rPr lang="hu-HU" dirty="0" smtClean="0"/>
              <a:t> minden gazdasági szektorra</a:t>
            </a:r>
          </a:p>
          <a:p>
            <a:pPr marL="0" indent="0">
              <a:buNone/>
            </a:pPr>
            <a:r>
              <a:rPr lang="hu-HU" dirty="0" smtClean="0"/>
              <a:t>kihat</a:t>
            </a:r>
          </a:p>
          <a:p>
            <a:r>
              <a:rPr lang="hu-HU" dirty="0" smtClean="0"/>
              <a:t>Láncreakció: Latin-Amerika, Európa, Ázsia (világgazdaság) </a:t>
            </a:r>
          </a:p>
          <a:p>
            <a:pPr>
              <a:buNone/>
            </a:pPr>
            <a:r>
              <a:rPr lang="hu-HU" dirty="0" smtClean="0"/>
              <a:t>A válság a monokultúrával rendelkező államokat jobban sújtja, pl. Latin-Amerika szarvasmarhatartó országait-nem tudnak exportálni</a:t>
            </a:r>
          </a:p>
          <a:p>
            <a:pPr>
              <a:buNone/>
            </a:pPr>
            <a:r>
              <a:rPr lang="hu-HU" dirty="0" smtClean="0"/>
              <a:t>A gyarmat nélküli országok is nagy mértékben érintettek (USA, Németország)</a:t>
            </a:r>
            <a:endParaRPr lang="hu-HU" dirty="0"/>
          </a:p>
        </p:txBody>
      </p:sp>
      <p:sp>
        <p:nvSpPr>
          <p:cNvPr id="4" name="AutoShape 9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" name="AutoShape 11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2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13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9" name="AutoShape 14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" name="AutoShape 15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1" name="AutoShape 16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2" name="AutoShape 17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3" name="AutoShape 18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" name="AutoShape 19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" name="AutoShape 20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" name="AutoShape 21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7" name="AutoShape 22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" name="AutoShape 23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" name="AutoShape 8" descr="http://www.slideshare.net/norimacsik/a-gazdasgi-vilgvlsg-s-a-new-deal"/>
          <p:cNvSpPr>
            <a:spLocks noChangeAspect="1" noChangeArrowheads="1"/>
          </p:cNvSpPr>
          <p:nvPr/>
        </p:nvSpPr>
        <p:spPr bwMode="auto">
          <a:xfrm>
            <a:off x="155575" y="-22193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441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128792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712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Társadalmi következmények az USA-ban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Kis-és középüzemek tönkrementek		további tőkekoncentráció</a:t>
            </a:r>
          </a:p>
          <a:p>
            <a:r>
              <a:rPr lang="hu-HU" dirty="0" smtClean="0"/>
              <a:t>Óriási munkanélküliség, éhínségek</a:t>
            </a:r>
          </a:p>
          <a:p>
            <a:r>
              <a:rPr lang="hu-HU" dirty="0" smtClean="0"/>
              <a:t>Általános elégedetlenség		politikai szélsőségek felerősödése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5148064" y="3501008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6876256" y="1844824"/>
            <a:ext cx="151216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274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Munkanélküliség</a:t>
            </a:r>
            <a:endParaRPr lang="hu-H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8568952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0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313</Words>
  <Application>Microsoft Office PowerPoint</Application>
  <PresentationFormat>Diavetítés a képernyőre (4:3 oldalarány)</PresentationFormat>
  <Paragraphs>58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Office-téma</vt:lpstr>
      <vt:lpstr>A nagy gazdasági világválság</vt:lpstr>
      <vt:lpstr>Bevezetés: A ’20-as évek</vt:lpstr>
      <vt:lpstr>A gazdasági világválság kezdete</vt:lpstr>
      <vt:lpstr>A tőzsdekrach következményei</vt:lpstr>
      <vt:lpstr>PowerPoint bemutató</vt:lpstr>
      <vt:lpstr>PowerPoint bemutató</vt:lpstr>
      <vt:lpstr>PowerPoint bemutató</vt:lpstr>
      <vt:lpstr>Társadalmi következmények az USA-ban</vt:lpstr>
      <vt:lpstr>Munkanélküliség</vt:lpstr>
      <vt:lpstr>A hagyományos liberális gazdaságpolitika kudarca</vt:lpstr>
      <vt:lpstr>Keynes modellje (angol közgazdász)</vt:lpstr>
      <vt:lpstr>New Deal, az új irányvonal (válságkezelő program)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14</cp:revision>
  <dcterms:created xsi:type="dcterms:W3CDTF">2015-01-25T20:27:18Z</dcterms:created>
  <dcterms:modified xsi:type="dcterms:W3CDTF">2016-02-14T16:02:29Z</dcterms:modified>
</cp:coreProperties>
</file>